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d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1"/>
            <a:ext cx="7772400" cy="838199"/>
          </a:xfrm>
        </p:spPr>
        <p:txBody>
          <a:bodyPr/>
          <a:lstStyle/>
          <a:p>
            <a:r>
              <a:rPr lang="en-US" dirty="0"/>
              <a:t>Software Processes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600200"/>
            <a:ext cx="7162800" cy="4800600"/>
          </a:xfrm>
        </p:spPr>
        <p:txBody>
          <a:bodyPr/>
          <a:lstStyle/>
          <a:p>
            <a:pPr algn="l"/>
            <a:r>
              <a:rPr lang="en-US" b="1" dirty="0"/>
              <a:t>Topics </a:t>
            </a:r>
            <a:r>
              <a:rPr lang="en-US" b="1" dirty="0" smtClean="0"/>
              <a:t>covered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1"/>
                </a:solidFill>
              </a:rPr>
              <a:t>Software process models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1"/>
                </a:solidFill>
              </a:rPr>
              <a:t>Process activities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1"/>
                </a:solidFill>
              </a:rPr>
              <a:t>Coping with change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1"/>
                </a:solidFill>
              </a:rPr>
              <a:t>The Rational Unified Process</a:t>
            </a:r>
          </a:p>
          <a:p>
            <a:pPr lvl="1" algn="l"/>
            <a:r>
              <a:rPr lang="en-GB" dirty="0" smtClean="0">
                <a:solidFill>
                  <a:schemeClr val="tx1"/>
                </a:solidFill>
              </a:rPr>
              <a:t> An </a:t>
            </a:r>
            <a:r>
              <a:rPr lang="en-GB" dirty="0">
                <a:solidFill>
                  <a:schemeClr val="tx1"/>
                </a:solidFill>
              </a:rPr>
              <a:t>example of a modern software process. 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157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Incremental development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The process is not visible. </a:t>
            </a:r>
          </a:p>
          <a:p>
            <a:pPr lvl="1"/>
            <a:r>
              <a:rPr lang="en-GB" dirty="0"/>
              <a:t>Managers need regular deliverables to measure progress. If systems are developed quickly, it is not cost-effective to produce documents that reflect every version of the system. </a:t>
            </a:r>
          </a:p>
          <a:p>
            <a:r>
              <a:rPr lang="en-GB" dirty="0"/>
              <a:t>System structure tends to degrade as new increments are added</a:t>
            </a:r>
            <a:r>
              <a:rPr lang="en-GB" i="1" dirty="0"/>
              <a:t>. </a:t>
            </a:r>
          </a:p>
          <a:p>
            <a:pPr lvl="1"/>
            <a:r>
              <a:rPr lang="en-GB" dirty="0"/>
              <a:t>Unless time and money is spent on refactoring to improve the software, regular change tends to corrupt its structure. Incorporating further software changes becomes increasingly difficult and costly.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142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Reuse-oriented software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Based on systematic reuse where systems are integrated from existing components or COTS (Commercial-off-the-shelf) systems.</a:t>
            </a:r>
          </a:p>
          <a:p>
            <a:r>
              <a:rPr lang="en-GB" dirty="0"/>
              <a:t>Process stages</a:t>
            </a:r>
          </a:p>
          <a:p>
            <a:pPr lvl="1"/>
            <a:r>
              <a:rPr lang="en-GB" dirty="0"/>
              <a:t>Component analysis;</a:t>
            </a:r>
          </a:p>
          <a:p>
            <a:pPr lvl="1"/>
            <a:r>
              <a:rPr lang="en-GB" dirty="0"/>
              <a:t>Requirements modification;</a:t>
            </a:r>
          </a:p>
          <a:p>
            <a:pPr lvl="1"/>
            <a:r>
              <a:rPr lang="en-GB" dirty="0"/>
              <a:t>System design with reuse;</a:t>
            </a:r>
          </a:p>
          <a:p>
            <a:pPr lvl="1"/>
            <a:r>
              <a:rPr lang="en-GB" dirty="0"/>
              <a:t>Development and integration.</a:t>
            </a:r>
          </a:p>
          <a:p>
            <a:r>
              <a:rPr lang="en-GB" dirty="0"/>
              <a:t>Reuse is now the standard approach for building many types of business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114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Reuse-oriented software engineering</a:t>
            </a:r>
            <a:endParaRPr lang="en-US" dirty="0"/>
          </a:p>
        </p:txBody>
      </p:sp>
      <p:pic>
        <p:nvPicPr>
          <p:cNvPr id="4" name="Content Placeholder 3" descr="2.3 Reuse_based_process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22564" y="2438400"/>
            <a:ext cx="8686800" cy="224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126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software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A structured set of activities required to develop a </a:t>
            </a:r>
            <a:br>
              <a:rPr lang="en-GB" dirty="0"/>
            </a:br>
            <a:r>
              <a:rPr lang="en-GB" dirty="0"/>
              <a:t>software system. </a:t>
            </a:r>
          </a:p>
          <a:p>
            <a:r>
              <a:rPr lang="en-GB" dirty="0"/>
              <a:t>Many different software processes but all involve:</a:t>
            </a:r>
          </a:p>
          <a:p>
            <a:pPr lvl="1"/>
            <a:r>
              <a:rPr lang="en-GB" b="1" dirty="0"/>
              <a:t>Specification</a:t>
            </a:r>
            <a:r>
              <a:rPr lang="en-GB" dirty="0"/>
              <a:t> – defining what the system should do;</a:t>
            </a:r>
          </a:p>
          <a:p>
            <a:pPr lvl="1"/>
            <a:r>
              <a:rPr lang="en-GB" b="1" dirty="0"/>
              <a:t>Design and implementation</a:t>
            </a:r>
            <a:r>
              <a:rPr lang="en-GB" dirty="0"/>
              <a:t> – defining the organization of the system and implementing the system;</a:t>
            </a:r>
          </a:p>
          <a:p>
            <a:pPr lvl="1"/>
            <a:r>
              <a:rPr lang="en-GB" b="1" dirty="0"/>
              <a:t>Validation</a:t>
            </a:r>
            <a:r>
              <a:rPr lang="en-GB" dirty="0"/>
              <a:t> – checking that it does what the customer wants;</a:t>
            </a:r>
          </a:p>
          <a:p>
            <a:pPr lvl="1"/>
            <a:r>
              <a:rPr lang="en-GB" b="1" dirty="0"/>
              <a:t>Evolution</a:t>
            </a:r>
            <a:r>
              <a:rPr lang="en-GB" dirty="0"/>
              <a:t> – changing the system in response to changing customer needs.</a:t>
            </a:r>
          </a:p>
          <a:p>
            <a:r>
              <a:rPr lang="en-GB" b="1" dirty="0"/>
              <a:t>A software process model </a:t>
            </a:r>
            <a:r>
              <a:rPr lang="en-GB" dirty="0"/>
              <a:t>is an abstract representation of a process. It presents a description of a process from some particular </a:t>
            </a:r>
            <a:r>
              <a:rPr lang="en-GB" dirty="0" smtClean="0"/>
              <a:t>perspective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498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process descriptions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GB" dirty="0"/>
              <a:t>When we describe and discuss processes, we usually talk about the activities in these processes such as specifying a data model, designing a user interface, etc. and the ordering of these activities.</a:t>
            </a:r>
          </a:p>
          <a:p>
            <a:pPr algn="just"/>
            <a:r>
              <a:rPr lang="en-GB" dirty="0"/>
              <a:t>Process descriptions may also include:</a:t>
            </a:r>
          </a:p>
          <a:p>
            <a:pPr lvl="1" algn="just"/>
            <a:r>
              <a:rPr lang="en-GB" dirty="0"/>
              <a:t>Products, which are the outcomes of a process activity; </a:t>
            </a:r>
          </a:p>
          <a:p>
            <a:pPr lvl="1" algn="just"/>
            <a:r>
              <a:rPr lang="en-GB" dirty="0" smtClean="0"/>
              <a:t>Roles, </a:t>
            </a:r>
            <a:r>
              <a:rPr lang="en-GB" dirty="0"/>
              <a:t>which reflect the responsibilities of the people involved in the process;</a:t>
            </a:r>
          </a:p>
          <a:p>
            <a:pPr lvl="1" algn="just"/>
            <a:r>
              <a:rPr lang="en-GB" dirty="0"/>
              <a:t>Pre- and post-conditions, which are statements that are true before and after a process activity has been </a:t>
            </a:r>
            <a:r>
              <a:rPr lang="en-GB" dirty="0" smtClean="0"/>
              <a:t>enacted or </a:t>
            </a:r>
            <a:r>
              <a:rPr lang="en-GB" dirty="0"/>
              <a:t>a product produced. 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392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Software process models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 smtClean="0"/>
              <a:t>The waterfall model</a:t>
            </a:r>
          </a:p>
          <a:p>
            <a:pPr lvl="1"/>
            <a:r>
              <a:rPr lang="en-GB" dirty="0" smtClean="0"/>
              <a:t>Plan-driven model. Separate and distinct phases of specification and development.</a:t>
            </a:r>
          </a:p>
          <a:p>
            <a:r>
              <a:rPr lang="en-GB" dirty="0" smtClean="0"/>
              <a:t>Incremental development</a:t>
            </a:r>
          </a:p>
          <a:p>
            <a:pPr lvl="1"/>
            <a:r>
              <a:rPr lang="en-GB" dirty="0" smtClean="0"/>
              <a:t>Specification, development and validation are interleaved. May be plan-driven or agile.</a:t>
            </a:r>
          </a:p>
          <a:p>
            <a:r>
              <a:rPr lang="en-GB" dirty="0" smtClean="0"/>
              <a:t>Reuse-oriented software engineering</a:t>
            </a:r>
          </a:p>
          <a:p>
            <a:pPr lvl="1"/>
            <a:r>
              <a:rPr lang="en-GB" dirty="0" smtClean="0"/>
              <a:t>The system is assembled from existing components. May be plan-driven or agile.</a:t>
            </a:r>
          </a:p>
          <a:p>
            <a:r>
              <a:rPr lang="en-GB" dirty="0" smtClean="0"/>
              <a:t>In practice, most large systems are developed using a process that incorporates elements from all of these models.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72766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The </a:t>
            </a:r>
            <a:r>
              <a:rPr lang="en-GB" b="1" dirty="0"/>
              <a:t>waterfall model</a:t>
            </a:r>
            <a:br>
              <a:rPr lang="en-GB" b="1" dirty="0"/>
            </a:b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09800"/>
            <a:ext cx="7805737" cy="3965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953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Waterfall model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There are separate identified phases in the waterfall model:</a:t>
            </a:r>
          </a:p>
          <a:p>
            <a:pPr lvl="1"/>
            <a:r>
              <a:rPr lang="en-GB" dirty="0"/>
              <a:t>Requirements analysis and definition</a:t>
            </a:r>
          </a:p>
          <a:p>
            <a:pPr lvl="1"/>
            <a:r>
              <a:rPr lang="en-GB" dirty="0"/>
              <a:t>System and software design</a:t>
            </a:r>
          </a:p>
          <a:p>
            <a:pPr lvl="1"/>
            <a:r>
              <a:rPr lang="en-GB" dirty="0"/>
              <a:t>Implementation and unit testing</a:t>
            </a:r>
          </a:p>
          <a:p>
            <a:pPr lvl="1"/>
            <a:r>
              <a:rPr lang="en-GB" dirty="0"/>
              <a:t>Integration and system testing</a:t>
            </a:r>
          </a:p>
          <a:p>
            <a:pPr lvl="1"/>
            <a:r>
              <a:rPr lang="en-GB" dirty="0"/>
              <a:t>Operation and maintenance</a:t>
            </a:r>
          </a:p>
          <a:p>
            <a:r>
              <a:rPr lang="en-GB" dirty="0"/>
              <a:t>The main drawback of the waterfall model is the difficulty of accommodating change after the process is underway. In principle, a phase has to be complete before moving onto the next phase.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340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Waterfall model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Inflexible partitioning of the project into distinct stages makes it difficult to respond to changing customer requirements.</a:t>
            </a:r>
          </a:p>
          <a:p>
            <a:pPr lvl="1"/>
            <a:r>
              <a:rPr lang="en-GB" dirty="0"/>
              <a:t>Therefore, this model is only appropriate when the requirements are well-understood and changes will be fairly limited during the design process. </a:t>
            </a:r>
          </a:p>
          <a:p>
            <a:pPr lvl="1"/>
            <a:r>
              <a:rPr lang="en-GB" dirty="0"/>
              <a:t>Few business systems have stable requirements.</a:t>
            </a:r>
          </a:p>
          <a:p>
            <a:r>
              <a:rPr lang="en-GB" dirty="0"/>
              <a:t>The waterfall model is mostly used for large systems engineering projects where a system is developed at several sites.</a:t>
            </a:r>
          </a:p>
          <a:p>
            <a:pPr lvl="1"/>
            <a:r>
              <a:rPr lang="en-GB" dirty="0"/>
              <a:t>In those circumstances, the plan-driven nature of the waterfall model helps coordinate the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393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Incremental development 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66512"/>
            <a:ext cx="8229600" cy="452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0514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Incremental development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The cost of accommodating changing customer requirements is reduced. </a:t>
            </a:r>
          </a:p>
          <a:p>
            <a:pPr lvl="1"/>
            <a:r>
              <a:rPr lang="en-GB" dirty="0"/>
              <a:t>The amount of analysis and documentation that has to be redone is much less than is required with the waterfall model.</a:t>
            </a:r>
          </a:p>
          <a:p>
            <a:r>
              <a:rPr lang="en-GB" dirty="0"/>
              <a:t>It is easier to get customer feedback on the development work that has been done. </a:t>
            </a:r>
          </a:p>
          <a:p>
            <a:pPr lvl="1"/>
            <a:r>
              <a:rPr lang="en-GB" dirty="0"/>
              <a:t>Customers can comment on demonstrations of the software and see how much has been implemented. </a:t>
            </a:r>
          </a:p>
          <a:p>
            <a:r>
              <a:rPr lang="en-GB" dirty="0"/>
              <a:t>More rapid delivery and deployment of useful software to the customer is possible. </a:t>
            </a:r>
          </a:p>
          <a:p>
            <a:pPr lvl="1"/>
            <a:r>
              <a:rPr lang="en-GB" dirty="0"/>
              <a:t>Customers are able to use and gain value from the software earlier than is possible with a waterfall process.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395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593</Words>
  <Application>Microsoft Office PowerPoint</Application>
  <PresentationFormat>On-screen Show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Software Processes</vt:lpstr>
      <vt:lpstr>The software process</vt:lpstr>
      <vt:lpstr>Software process descriptions</vt:lpstr>
      <vt:lpstr>Software process models</vt:lpstr>
      <vt:lpstr> The waterfall model </vt:lpstr>
      <vt:lpstr>Waterfall model phases</vt:lpstr>
      <vt:lpstr>Waterfall model problems</vt:lpstr>
      <vt:lpstr>Incremental development  </vt:lpstr>
      <vt:lpstr>Incremental development benefits</vt:lpstr>
      <vt:lpstr>Incremental development problems</vt:lpstr>
      <vt:lpstr>Reuse-oriented software engineering</vt:lpstr>
      <vt:lpstr>Reuse-oriented software engineering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Processes</dc:title>
  <dc:creator>sabah</dc:creator>
  <cp:lastModifiedBy>s</cp:lastModifiedBy>
  <cp:revision>2</cp:revision>
  <dcterms:created xsi:type="dcterms:W3CDTF">2006-08-16T00:00:00Z</dcterms:created>
  <dcterms:modified xsi:type="dcterms:W3CDTF">2018-11-21T13:20:42Z</dcterms:modified>
</cp:coreProperties>
</file>